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3" r:id="rId1"/>
  </p:sldMasterIdLst>
  <p:notesMasterIdLst>
    <p:notesMasterId r:id="rId14"/>
  </p:notesMasterIdLst>
  <p:sldIdLst>
    <p:sldId id="328" r:id="rId2"/>
    <p:sldId id="398" r:id="rId3"/>
    <p:sldId id="399" r:id="rId4"/>
    <p:sldId id="400" r:id="rId5"/>
    <p:sldId id="403" r:id="rId6"/>
    <p:sldId id="401" r:id="rId7"/>
    <p:sldId id="397" r:id="rId8"/>
    <p:sldId id="402" r:id="rId9"/>
    <p:sldId id="395" r:id="rId10"/>
    <p:sldId id="396" r:id="rId11"/>
    <p:sldId id="394" r:id="rId12"/>
    <p:sldId id="346" r:id="rId13"/>
  </p:sldIdLst>
  <p:sldSz cx="9147175" cy="51450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86" userDrawn="1">
          <p15:clr>
            <a:srgbClr val="A4A3A4"/>
          </p15:clr>
        </p15:guide>
        <p15:guide id="2" pos="500" userDrawn="1">
          <p15:clr>
            <a:srgbClr val="A4A3A4"/>
          </p15:clr>
        </p15:guide>
        <p15:guide id="3" orient="horz" pos="1484" userDrawn="1">
          <p15:clr>
            <a:srgbClr val="A4A3A4"/>
          </p15:clr>
        </p15:guide>
        <p15:guide id="4" pos="265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D47F"/>
    <a:srgbClr val="A8C2E1"/>
    <a:srgbClr val="76B531"/>
    <a:srgbClr val="F56F0B"/>
    <a:srgbClr val="CBDDD8"/>
    <a:srgbClr val="009682"/>
    <a:srgbClr val="E7EFED"/>
    <a:srgbClr val="A3A3A3"/>
    <a:srgbClr val="F1C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24" autoAdjust="0"/>
    <p:restoredTop sz="76458" autoAdjust="0"/>
  </p:normalViewPr>
  <p:slideViewPr>
    <p:cSldViewPr snapToGrid="0">
      <p:cViewPr>
        <p:scale>
          <a:sx n="113" d="100"/>
          <a:sy n="113" d="100"/>
        </p:scale>
        <p:origin x="1136" y="272"/>
      </p:cViewPr>
      <p:guideLst>
        <p:guide orient="horz" pos="2686"/>
        <p:guide pos="500"/>
        <p:guide orient="horz" pos="1484"/>
        <p:guide pos="26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85" d="100"/>
        <a:sy n="8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5:27.819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324 495 24575,'5'19'0,"32"42"0,3 5 0,7 9 0,-10-13 0,3 2 0,0 2-268,3 3 1,0 1 0,-1-1 267,-5-6 0,-2-2 0,-1-2 0,5 12 0,-3-5 132,-5-9 0,-1-2-132,-2-3 0,-1-1 66,-2-3 1,0 0-67,21 38 0,-20-39 0,2 1 0,2-3 0,1 0 202,4 1 1,1 0-203,1 0 0,1-1 0,-3-6 0,-1 0 0,0-1 0,0 0 0,25 30 0,0 4 0,-1 5 0,-30-35 0,-1 2 0,1 3 0,-1 0 0,0 3 0,-1 0 0,1 3 0,-1 1 0,1 0 0,-1-1 0,-1 0 0,0-2 0,-1-3 0,-2-1 0,18 32 0,-9-15 0,-7-15 0,-9-18 0,-7-15 0,-3-6 0,-1-1 0,-1 1 0,1 2 0,-4-3 0,-8-3 0,-28-20 0,-7-15 0,-8-12 0,-6-10 0,-5-9 0,-3-6-598,4 4 1,-2-6 0,-1-2 0,0-1 597,11 10 0,-1-2 0,1-1 0,0 1 0,1-1 0,-9-12 0,1 0 0,2 1 0,3 3-71,-3-4 0,5 2 1,3 6 70,-3-8 0,7 8 0,14 22 0,4 3 0,-9-20 0,4-3 0,12 18 0,-1-5 1180,0-5 0,0-1-1180,2 2 0,1 1 120,3 5 1,1 5-121,-2-12 0,5 19 0,5 19 0,3 9 0,3 4 0,2 2 0,4 1 0,22 26 0,8 14 0,8 11 0,5 9 0,6 9 0,2 6-656,-2-3 0,2 5 0,1 4 0,1 1 656,-6-7 0,0 1 0,1 2 0,-1 0 0,-1 1 0,-1-1 0,0 2 0,-1 0 0,-2-1 0,-1-2 0,2 6 0,-1 0 0,-2-3 0,-2-2-103,5 9 1,-3-2 0,-4-6 102,5 13 0,-6-10 0,-10-24 0,-3-6 0,10 17 0,-22-42 0,-36-70 0,-13-16 0,-8-15 0,1 2 0,-4-8 0,-1-2 192,6 11 1,-1-3 0,-1-1 0,1 1-193,0 1 0,0 1 0,1 0 0,0 2 0,-5-11 0,1 2 0,2 6 159,-6-9 1,4 9-160,12 24 0,4 9 0,-4-3 0,17 33 0,52 77 0,-6-14 0,6 8 0,5 6 0,3 7 0,5 7 0,2 3 0,1 0-67,-7-9 0,2 1 0,0 1 0,-1 0 0,0-2 67,9 14 0,-1-1 0,0-1 0,-4-4 0,6 9 0,-2-4 0,-6-9 0,-2-4 0,-6-11 0,13 8 0,-45-85 0,-20-25 0,-13-12 0,-8-26 0,-6-6 0,9 21 0,-1-1 0,-1 0 0,2 3 0,0 0 0,1 4 0,-5-14 0,3 7 0,-7-17 2176,18 45-2176,27 51 0,46 65 0,-8-14 0,6 8 0,-10-15 0,1 3 0,1 0 0,1 0 0,-1 0 0,-1-2 0,10 16 0,-4-7 0,-14-16 0,-3-11 0,4-16 0,-52-102 0,-7 19 0,-8-9 0,-2-3 0,-7-11 0,-3-4 0,-2 0-198,8 19 1,-2-1 0,0 2 0,1 2 197,-6-8 0,1 3 0,2 7 0,1-1 0,4 9 0,-12-12 0,45 67 0,26 34 0,21 23 0,4 5 0,8 11 0,3 3-566,-4-6 0,4 5 0,2 1 0,-1 1 566,-9-13 0,1 1 0,-1 1 0,0-1 0,-1-2 0,5 8 0,1 0 0,-3-3 0,-4-5 232,0 1 1,-3-5 0,-5-5-233,0 0 0,-9-13 0,-18-26 0,-75-89 0,3 5 0,-10-10 0,10 13 0,-4-4 0,-1 0-332,-4-4 1,-1-1-1,1 2 332,4 5 0,1 0 0,2 2 0,5 5 0,1 1 0,2 2 1112,-11-14 1,4 3-1113,12 13 0,4 4 0,-19-26 0,27 32 0,17 19 0,12 18 1125,23 31-1125,37 43 0,-15-17 0,3 4 0,7 8 0,0 0 0,-5-7 0,-3-3 0,12 18 0,-42-55 0,-66-83 0,12 14 0,-8-11 0,-3-4-500,4 5 0,-3-4 0,0-2 0,-1 0 500,-3-4 0,0-2 0,0 0 0,2 2 0,4 6 0,1 0 0,2 3 0,3 4 0,1 0 0,3 5 0,4 4 0,-2-1 0,6 8 0,-2 6 0,35 56 0,43 67 0,-9-23 0,3 4 1000,6 8 0,2 0-1000,-5-8 0,-2-5 0,8 10 0,-28-61 0,-30-44 0,-18-25 0,-4-6 0,-7-10 0,-2-2-362,6 11 1,-2-2 0,-1-2 0,0 1 361,-3-3 0,-2-1 0,1 1 0,1 3 0,-5-9 0,2 3 0,4 6 0,-1 1 0,6 9 0,-13-18 0,49 78 0,40 59 0,-9-13 0,3 4 0,3 3 0,0-1 1445,18 28-1445,-23-35 0,-23-36 0,-40-50 0,-5-3 0,-6-9 0,-17-19 0,-5-4 0,18 21 0,-1 0 0,2 1 0,-19-21 0,5 4 0,14 19 0,5 5 0,-7-5 0,31 35 0,35 41 0,35 45 0,-17-21 0,2 2 0,3 5 0,-2-1 0,-7-9 0,-3-4 0,6 9 0,-24-34 0,-34-46 0,-11-13 0,-8-9 0,-14-19 0,-5-5 0,17 22 0,-1-2 0,1 1 0,-18-22 0,5 6 0,16 21 0,6 7 0,-6-6 0,29 36 0,28 38 0,28 38 0,-15-20 0,1 2 0,2 4 0,-1 0 0,22 32 0,-22-30 0,-15-26 0,-16-23 0,-11-14 0,-7-6 0,-1 2 0,7 14 0,21 33 0,20 35 0,-7-20 0,2 2 0,1 0 0,-1-1 0,13 25 0,-14-32 0,-19-38 0,-21-40 0,-18-35 0,13 29 0,0 0 0,-17-39 0,11 23 0,14 29 0,7 25 0,4 25 0,2 15 0,1 7 0,0-3 0,0-13 0,-1-10 0,-3-9 0,-4-9 0,-2-5 0,7 12 0,31 53 0,13 19 0,8 13 0,-6-11 0,3 4 0,2 2-341,-10-15 0,2 2 1,0-1-1,-1 0 341,11 17 0,-2 0 0,-2-7 0,5 8 0,-6-10 0,-14-22 0,-3-8 0,2 0 0,-30-54 0,-20-30 0,-18-22 0,-18-23 1363,-1 3-1363,28 37 0,2 0 0,-20-34 0,13 12 0,7 11 0,13 24 0,5 15 0,12 25 0,20 35 0,-1-4 0,4 5 0,7 11 0,0 2 0,2 1 0,-1-2 0,-6-8 0,-2-5 0,6 10 0,-22-47 0,-26-58 0,-4 0 0,-3-5 0,-5-13 0,-2-1 0,-1 2 0,2 3 0,6 13 0,2 7 0,-3-2 0,18 48 0,30 75 0,6 3 0,7 11 0,-8-21 0,1 4 0,1 0-173,3 6 0,1 0 0,0-2 173,-4-9 0,-1-2 0,-2-6 0,2 4 0,-3-7 0,14 20 0,-22-49 0,-12-26 0,-5-9 0,-1-2 519,7 5-519,23 24 0,28 44 0,-16-15 0,1 5 0,4 10 0,0 1 0,-4-3 0,-2-1 0,-8-12 0,-2-5 0,10 19 0,-15-27 0,-16-29 0,-35-56 0,-8-13 0,-7-12 0,6 8 0,-3-4 0,0-2 0,-2-5 0,-1-1 0,2 1 0,5 8 0,2 1 0,3 4 0,-1-5 0,3 6 0,-3-11 0,17 34 0,28 41 0,34 35 0,-13-7 0,4 2 0,5 5 0,1 0 0,-5-4 0,-2-2 0,20 13 0,-25-24 0,-21-44 0,-30-73 0,-5 19 0,-7-6 0,5 17 0,-2-2 0,-2 1 0,-2-1 0,-1 1 0,0 3 0,-8-15 0,2 7 0,8 17 0,3 7 0,-4-9 0,15 34 0,11 21 0,11 16 0,-6-3 0,-9-4 0,-23-21 0,-11-11 0,-2-2 0,13 7 0,13 11 0,27 28 0,52 54 0,-22-28 0,4 7 0,4 2-383,10 13 1,4 3-1,-1 2 383,3 2 0,1 0 0,-3-1 0,-9-10 0,-1-2 0,-5-4 0,2 2 0,-7-9 0,4-4 0,-53-69 0,-50-58 0,16 27 0,-3-2 0,-5-1 0,0 1 574,7 11 0,1 3-574,-17-13 0,12 14 0,12 11 0,10 9 0,7 7 0,17 21 0,32 39 0,2-2 0,6 7 0,9 11 0,3 3 0,2 3 0,-1-2 0,-9-12 0,-5-5 0,6 6 0,-53-67 0,-31-32 0,-15-15 0,4 6 0,-5-4 0,-2-2-332,-10-9 1,-2-2-1,0 2 332,2 2 0,0 3 0,4 2 0,-13-10 0,8 6 0,17 17 0,7 7 0,0-2 0,45 40 0,63 68 0,-24-19 0,6 9 0,2 3-539,10 16 1,3 5-1,0 4 539,-9-12 0,0 2 0,0 2 0,-1-2 0,-4-4 0,-2 1 0,-1-2 0,-2-3 290,4 7 1,-3-2-1,-3-5-290,8 11 0,-7-9 0,3 7 0,-23-41 0,-25-38 0,-24-30 1695,-18-22-1695,-8-3 45,9 13-45,19 25 0,19 44 0,35 71 0,1-15 0,5 9 0,-4-10 0,3 4 0,0 1-251,2 2 1,1 2 0,-2-3 250,-4-7 0,-1-1 0,-2-4 0,5 16 0,-5-10 0,1 6 0,-36-80 0,-30-71 0,9 15 0,-2-4 0,-2-4 0,1 3 0,-16-29 751,17 35-751,13 30 0,4 15 0,-7 12 0,-15 14 0,-22 22 0,-18 15 0,-5-1 0,10-13 0,21-19 0,22-12 0,40-8 0,74 0 0,-7 2 0,10 3 0,-16 0 0,3 2 0,1 1 0,2 1 0,0 1 0,-4 1 0,21 7 0,-8 1 0,-26-5 0,-8-1 0,8 4 0,-52-9 0,-77-12 0,-2-5 0,-11-3 0,-17-5 0,-4-1 0,29 4 0,0 0 0,2-1 0,-16-3 0,7 0 0,23 4 0,8 3 0,-1 6 0,67 30 0,14 4 0,10 3 0,9 9 0,3 2 0,3 2 0,-2-3 0,-9-8 0,-4-5 0,9 8 0,-26-20 0,-35-18 0,-30-15 0,-26-7 0,-10-3 0,9 6 0,21 9 0,23 4 0,26 4 0,31 0 0,23 0 0,14 0 0,-7 0 0,-19 0 0,-22 1 0,-29 4 0,-34 9 0,-32 5 0,-19 3 0,4-3 0,25-7 0,28-3 0,34-6 0,45-6 0,52-4 0,-29 3 0,3 0 0,4 1 0,-2 1 0,-9 0 0,-4 1 0,23 1 0,-41 0 0,-37 0 0,-50 0 0,-47 0 0,31 0 0,-3 0 0,0 0 0,2 0 0,-28 0 0,43 0 0,57 0 0,78 6 0,-5-1 0,11 2 0,-15-2 0,4 1 0,2 1-416,6 0 1,1 1 0,-1 0 415,-5-1 0,-2 1 0,-4-1 0,18 3 0,-9 0 0,-27-2 0,-10 1 0,-9 3 0,-72-5 0,-38-3 0,15-4 0,8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5:31.934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 1 24575,'25'36'0,"21"31"0,-15-23 0,1 2 0,2 4 0,0-2 0,23 31 0,-19-29 0,-10-18 0,-9-14 0,-2-2 0,4 8 0,2 6 0,5 4 0,-4-5 0,-2-8 0,-4-6 0,-4-4 0,1 2 0,4 6 0,4 6 0,1 4 0,-2-4 0,-4-2 0,1 1 0,1 8 0,10 22 0,4 6 0,1 1 0,-5-7 0,-9-18 0,-2-1 0,-1-5 0,2 4 0,5 5 0,1 1 0,-1-1 0,0-3 0,-3-5 0,4 4 0,4 4 0,-1-1 0,4 8 0,-3-5 0,2 2 0,-3-3 0,-4-8 0,1 0 0,-2-4 0,5 4 0,4 4 0,3 4 0,1 1 0,-6-5 0,-4-5 0,-4-7 0,-1-1 0,-1 0 0,2 3 0,1 3 0,0 0 0,2 3 0,-1 3 0,3 1 0,1 4 0,0-1 0,-3-3 0,-4-4 0,-2-1 0,4 4 0,3 7 0,-1 1 0,-2-4 0,-7-9 0,-3-6 0,-1 4 0,5 5 0,0 3 0,-1-5 0,-2-8 0,-5-10 0,-3-4 0,0-4 0,-2-1 0,1 1 0,0 0 0,1 0 0,1 1 0,0 0 0,-1 0 0,1 0 0,-3-1 0,2 0 0,0-2 0,-1 0 0,1 0 0,-4-2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9:39.235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 0 24575,'2'2'0,"0"0"0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9:40.218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 0 24575,'2'0'0,"-1"0"0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9:43.734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0 1 24575,'12'15'0,"-2"-3"0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16:49:44.903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1085 14 24575,'-16'-5'0,"50"2"0,27 2 0,20 0 0,-8 1 0,10 0 0,5 0 0,2 0-1023,-11 0 0,3 0 0,1 0 1,1 0-1,0 0 1023,2 0 0,1 0 0,-1 0 0,0 0 0,-5 0 0,9-1 0,0-1 0,-8 1 0,-12 5 772,4 4 0,-33 11-772,-90 35 0,-57 18 0,48-36 0,-9 3 0,-8 2 0,-6 1 0,-2 1 0,-2 1 0,3 0-466,-1 0 1,-2 0 0,-2 2 0,-1 0 0,-1 1 0,0-1 0,0 1-1,1 0 466,-1 0 0,0 1 0,-2 0 0,1 1 0,1-1 0,2 0 0,2-2 0,3 0 0,-9 6 0,1 0 0,3-1 0,3-1 0,6-3 0,7-3 0,-19 12 0,11-5 0,20-5 0,10 15 0,106-77 0,38-26 0,-32 13 0,6-5 0,3-3 0,0 0 242,9-5 1,3-1-1,-1-1 1,-3 1-243,-9 4 0,-1 0 0,-3 1 0,-4 2 0,29-16 0,-12 6 0,-28 16 0,-9 7 0,-8 9 4885,-24 24-4885,79 25 0,-17-18 0,18 0 0,12 0 0,7-1-768,-26-4 0,6 0 0,5-1 0,4 1 0,3-1 0,2 0 0,0 0 1,0-1 767,-12 0 0,2-1 0,2 0 0,0 0 0,2-1 0,-1 1 0,1-1 0,0 0 0,-1 0 0,-2 0 0,-1-1 0,1 0 0,0-1 0,0 1 0,-1-1 0,0 0 0,-2 0 0,-2-1 0,-2 0 0,-2 0 0,15 0 0,-1 0 0,-2-1 0,-3 0 0,-4 0 0,-6-1 0,-6 1 220,8-1 1,-8 1 0,-6-1 0,-6 1-221,25 1 0,-19 5 0,-27 13 0,-76 5 0,-24-1 0,7-8 6565,20-20-6565,17-26 0,8 9 0,2-8 0</inkml:trace>
</inkml:ink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F02CA-77CB-4E54-B712-21E588799EE8}" type="datetimeFigureOut">
              <a:rPr lang="de-DE" smtClean="0"/>
              <a:t>17.12.25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1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F729A-0AF0-4995-B32B-9504BC689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794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8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2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6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0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4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8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2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717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Self-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balancing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robots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paradox:</a:t>
            </a:r>
            <a:b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mechanically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simple —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yet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dynamically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unstable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deviation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few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degrees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enough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fail.</a:t>
            </a:r>
            <a:b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ideal benchmark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real-time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fusion</a:t>
            </a:r>
            <a:b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robust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-loop design.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3876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First – </a:t>
            </a:r>
            <a:r>
              <a:rPr lang="de-DE" dirty="0" err="1"/>
              <a:t>tested</a:t>
            </a:r>
            <a:r>
              <a:rPr lang="de-DE" dirty="0"/>
              <a:t> Sensors:</a:t>
            </a:r>
            <a:br>
              <a:rPr lang="de-DE" dirty="0"/>
            </a:br>
            <a:br>
              <a:rPr lang="de-DE" dirty="0"/>
            </a:b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path</a:t>
            </a:r>
            <a:r>
              <a:rPr lang="de-DE" dirty="0"/>
              <a:t> and </a:t>
            </a:r>
            <a:r>
              <a:rPr lang="de-DE" dirty="0" err="1"/>
              <a:t>navigation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important</a:t>
            </a:r>
            <a:br>
              <a:rPr lang="de-DE" dirty="0"/>
            </a:br>
            <a:br>
              <a:rPr lang="de-DE" dirty="0"/>
            </a:br>
            <a:r>
              <a:rPr lang="de-DE" dirty="0"/>
              <a:t>IR Sensor (Line Sensor):</a:t>
            </a:r>
          </a:p>
          <a:p>
            <a:r>
              <a:rPr lang="de-DE" dirty="0"/>
              <a:t>Sensor </a:t>
            </a:r>
            <a:r>
              <a:rPr lang="de-DE" dirty="0" err="1"/>
              <a:t>response</a:t>
            </a:r>
            <a:r>
              <a:rPr lang="de-DE" dirty="0"/>
              <a:t> </a:t>
            </a:r>
            <a:r>
              <a:rPr lang="de-DE" dirty="0" err="1"/>
              <a:t>analyzed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respect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 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ground</a:t>
            </a:r>
            <a:endParaRPr lang="de-DE" dirty="0"/>
          </a:p>
          <a:p>
            <a:r>
              <a:rPr lang="de-DE" dirty="0"/>
              <a:t>Optimal </a:t>
            </a:r>
            <a:r>
              <a:rPr lang="de-DE" dirty="0" err="1"/>
              <a:t>operating</a:t>
            </a:r>
            <a:r>
              <a:rPr lang="de-DE" dirty="0"/>
              <a:t> </a:t>
            </a:r>
            <a:r>
              <a:rPr lang="de-DE" dirty="0" err="1"/>
              <a:t>height</a:t>
            </a:r>
            <a:r>
              <a:rPr lang="de-DE" dirty="0"/>
              <a:t> </a:t>
            </a:r>
            <a:r>
              <a:rPr lang="de-DE" dirty="0" err="1"/>
              <a:t>identified</a:t>
            </a:r>
            <a:r>
              <a:rPr lang="de-DE" dirty="0"/>
              <a:t> at </a:t>
            </a:r>
            <a:r>
              <a:rPr lang="de-DE" dirty="0" err="1"/>
              <a:t>approximately</a:t>
            </a:r>
            <a:r>
              <a:rPr lang="de-DE" dirty="0"/>
              <a:t> 10 mm</a:t>
            </a:r>
          </a:p>
          <a:p>
            <a:r>
              <a:rPr lang="de-DE" dirty="0" err="1"/>
              <a:t>Mechanical</a:t>
            </a:r>
            <a:r>
              <a:rPr lang="de-DE" dirty="0"/>
              <a:t> </a:t>
            </a:r>
            <a:r>
              <a:rPr lang="de-DE" dirty="0" err="1"/>
              <a:t>shielding</a:t>
            </a:r>
            <a:r>
              <a:rPr lang="de-DE" dirty="0"/>
              <a:t> </a:t>
            </a:r>
            <a:r>
              <a:rPr lang="de-DE" dirty="0" err="1"/>
              <a:t>added</a:t>
            </a:r>
            <a:br>
              <a:rPr lang="de-DE" dirty="0"/>
            </a:br>
            <a:r>
              <a:rPr lang="de-DE" dirty="0"/>
              <a:t>→ </a:t>
            </a:r>
            <a:r>
              <a:rPr lang="de-DE" dirty="0" err="1"/>
              <a:t>reduced</a:t>
            </a:r>
            <a:r>
              <a:rPr lang="de-DE" dirty="0"/>
              <a:t> </a:t>
            </a:r>
            <a:r>
              <a:rPr lang="de-DE" dirty="0" err="1"/>
              <a:t>influence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ambient light and external light </a:t>
            </a:r>
            <a:r>
              <a:rPr lang="de-DE" dirty="0" err="1"/>
              <a:t>sources</a:t>
            </a:r>
            <a:endParaRPr lang="de-DE" dirty="0"/>
          </a:p>
          <a:p>
            <a:r>
              <a:rPr lang="de-DE" dirty="0"/>
              <a:t>Black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moved</a:t>
            </a:r>
            <a:r>
              <a:rPr lang="de-DE" dirty="0"/>
              <a:t> </a:t>
            </a:r>
            <a:r>
              <a:rPr lang="de-DE" dirty="0" err="1"/>
              <a:t>underneath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 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simulate</a:t>
            </a:r>
            <a:r>
              <a:rPr lang="de-DE" dirty="0"/>
              <a:t> a </a:t>
            </a:r>
            <a:r>
              <a:rPr lang="de-DE" dirty="0" err="1"/>
              <a:t>path</a:t>
            </a:r>
            <a:endParaRPr lang="de-DE" dirty="0"/>
          </a:p>
          <a:p>
            <a:r>
              <a:rPr lang="de-DE" dirty="0"/>
              <a:t>Clear </a:t>
            </a:r>
            <a:r>
              <a:rPr lang="de-DE" dirty="0" err="1"/>
              <a:t>distinction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light and </a:t>
            </a:r>
            <a:r>
              <a:rPr lang="de-DE" dirty="0" err="1"/>
              <a:t>dark</a:t>
            </a:r>
            <a:r>
              <a:rPr lang="de-DE" dirty="0"/>
              <a:t> </a:t>
            </a:r>
            <a:r>
              <a:rPr lang="de-DE" dirty="0" err="1"/>
              <a:t>surfaces</a:t>
            </a:r>
            <a:r>
              <a:rPr lang="de-DE" dirty="0"/>
              <a:t> </a:t>
            </a:r>
            <a:r>
              <a:rPr lang="de-DE" dirty="0" err="1"/>
              <a:t>achieved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Ultrasonic</a:t>
            </a:r>
            <a:r>
              <a:rPr lang="de-DE" dirty="0"/>
              <a:t> Sensor:</a:t>
            </a:r>
          </a:p>
          <a:p>
            <a:r>
              <a:rPr lang="de-DE" dirty="0" err="1"/>
              <a:t>Measurements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 </a:t>
            </a:r>
            <a:r>
              <a:rPr lang="de-DE" dirty="0" err="1"/>
              <a:t>along</a:t>
            </a:r>
            <a:r>
              <a:rPr lang="de-DE" dirty="0"/>
              <a:t> a </a:t>
            </a:r>
            <a:r>
              <a:rPr lang="de-DE" dirty="0" err="1"/>
              <a:t>known</a:t>
            </a:r>
            <a:r>
              <a:rPr lang="de-DE" dirty="0"/>
              <a:t>, </a:t>
            </a:r>
            <a:r>
              <a:rPr lang="de-DE" dirty="0" err="1"/>
              <a:t>measured</a:t>
            </a:r>
            <a:r>
              <a:rPr lang="de-DE" dirty="0"/>
              <a:t> </a:t>
            </a:r>
            <a:r>
              <a:rPr lang="de-DE" dirty="0" err="1"/>
              <a:t>distance</a:t>
            </a:r>
            <a:endParaRPr lang="de-DE" dirty="0"/>
          </a:p>
          <a:p>
            <a:r>
              <a:rPr lang="de-DE" dirty="0"/>
              <a:t>Tests </a:t>
            </a:r>
            <a:r>
              <a:rPr lang="de-DE" dirty="0" err="1"/>
              <a:t>with</a:t>
            </a:r>
            <a:r>
              <a:rPr lang="de-DE" dirty="0"/>
              <a:t> a 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 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simulate</a:t>
            </a:r>
            <a:r>
              <a:rPr lang="de-DE" dirty="0"/>
              <a:t> </a:t>
            </a:r>
            <a:r>
              <a:rPr lang="de-DE" dirty="0" err="1"/>
              <a:t>obstacles</a:t>
            </a:r>
            <a:endParaRPr lang="de-DE" dirty="0"/>
          </a:p>
          <a:p>
            <a:r>
              <a:rPr lang="de-DE" dirty="0"/>
              <a:t>Evaluation </a:t>
            </a:r>
            <a:r>
              <a:rPr lang="de-DE" dirty="0" err="1"/>
              <a:t>of</a:t>
            </a:r>
            <a:r>
              <a:rPr lang="de-DE" dirty="0"/>
              <a:t> </a:t>
            </a:r>
            <a:r>
              <a:rPr lang="de-DE" dirty="0" err="1"/>
              <a:t>signal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, </a:t>
            </a:r>
            <a:r>
              <a:rPr lang="de-DE" dirty="0" err="1"/>
              <a:t>noise</a:t>
            </a:r>
            <a:r>
              <a:rPr lang="de-DE" dirty="0"/>
              <a:t> and </a:t>
            </a:r>
            <a:r>
              <a:rPr lang="de-DE" dirty="0" err="1"/>
              <a:t>measurement</a:t>
            </a:r>
            <a:r>
              <a:rPr lang="de-DE" dirty="0"/>
              <a:t> </a:t>
            </a:r>
            <a:r>
              <a:rPr lang="de-DE" dirty="0" err="1"/>
              <a:t>behavior</a:t>
            </a:r>
            <a:endParaRPr lang="de-DE" dirty="0"/>
          </a:p>
          <a:p>
            <a:r>
              <a:rPr lang="de-DE" dirty="0"/>
              <a:t>Basis </a:t>
            </a:r>
            <a:r>
              <a:rPr lang="de-DE" dirty="0" err="1"/>
              <a:t>for</a:t>
            </a:r>
            <a:r>
              <a:rPr lang="de-DE" dirty="0"/>
              <a:t> </a:t>
            </a:r>
            <a:r>
              <a:rPr lang="de-DE" dirty="0" err="1"/>
              <a:t>collision</a:t>
            </a:r>
            <a:r>
              <a:rPr lang="de-DE" dirty="0"/>
              <a:t> </a:t>
            </a:r>
            <a:r>
              <a:rPr lang="de-DE" dirty="0" err="1"/>
              <a:t>detection</a:t>
            </a:r>
            <a:r>
              <a:rPr lang="de-DE" dirty="0"/>
              <a:t> and </a:t>
            </a:r>
            <a:r>
              <a:rPr lang="de-DE" dirty="0" err="1"/>
              <a:t>obstacle</a:t>
            </a:r>
            <a:r>
              <a:rPr lang="de-DE" dirty="0"/>
              <a:t> </a:t>
            </a:r>
            <a:r>
              <a:rPr lang="de-DE" dirty="0" err="1"/>
              <a:t>avoidance</a:t>
            </a:r>
            <a:endParaRPr lang="de-DE" dirty="0"/>
          </a:p>
          <a:p>
            <a:r>
              <a:rPr lang="de-DE" dirty="0"/>
              <a:t>Sensor </a:t>
            </a:r>
            <a:r>
              <a:rPr lang="de-DE" dirty="0" err="1"/>
              <a:t>characterization</a:t>
            </a:r>
            <a:r>
              <a:rPr lang="de-DE" dirty="0"/>
              <a:t> </a:t>
            </a:r>
            <a:r>
              <a:rPr lang="de-DE" dirty="0" err="1"/>
              <a:t>provides</a:t>
            </a:r>
            <a:r>
              <a:rPr lang="de-DE" dirty="0"/>
              <a:t> reliable </a:t>
            </a:r>
            <a:r>
              <a:rPr lang="de-DE" dirty="0" err="1"/>
              <a:t>inputs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subsequent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tasks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8719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prototyping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approach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LEGO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mounting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brackets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Allowed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fast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iteration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flexible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adjustment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height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Prototype 1: Sensor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wheels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inside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track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Pros: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aligned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robot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influence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steering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motions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Compact and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mechanically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protected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Limited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Short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 at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speeds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suitable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anticipating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sharp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curves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Prototype 2: Sensor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mounted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forward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Pros: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Earlier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detection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anticipation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curves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Smoother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trajectory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tracking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possible</a:t>
            </a:r>
          </a:p>
          <a:p>
            <a:r>
              <a:rPr lang="de-DE" sz="9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</a:t>
            </a:r>
            <a:r>
              <a:rPr lang="de-DE" sz="9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Higher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sensitivity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vibrations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Stronger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influence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pitch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motion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exposed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collisions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uneven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ground</a:t>
            </a:r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de-DE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---&gt; outside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0.5cm Lego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3387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E2CD3-7BF6-B8D2-5C6A-857456DA6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2F2AE15-E4C5-247D-AC55-3703BA6E0B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F5FD2D5-F111-5C95-E72F-B718A75179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A0 A1 belegt</a:t>
            </a:r>
          </a:p>
          <a:p>
            <a:r>
              <a:rPr lang="de-DE" dirty="0"/>
              <a:t>A6, A7 wären frei, sind halt aber nicht erreichbar, deswegen IR neben Ultraschall weg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921C549-6753-D0B3-6074-0EAE85D2C0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0292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Beide Sensoren auf Kante</a:t>
            </a:r>
          </a:p>
          <a:p>
            <a:r>
              <a:rPr lang="de-DE" dirty="0"/>
              <a:t>Einer drauf, der andere Daneben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54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Zeitsteuerung beim Obstacle, blaue LEDS zeigen Detektion</a:t>
            </a:r>
          </a:p>
          <a:p>
            <a:endParaRPr lang="de-DE" dirty="0"/>
          </a:p>
          <a:p>
            <a:r>
              <a:rPr lang="de-DE" dirty="0"/>
              <a:t>Regler bisher einfach </a:t>
            </a:r>
            <a:r>
              <a:rPr lang="de-DE" dirty="0" err="1"/>
              <a:t>cases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4136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Erkennen das ende der </a:t>
            </a:r>
            <a:r>
              <a:rPr lang="de-DE" dirty="0" err="1"/>
              <a:t>linie</a:t>
            </a:r>
            <a:r>
              <a:rPr lang="de-DE" dirty="0"/>
              <a:t> nicht, wird geschaut, wann wird das </a:t>
            </a:r>
            <a:r>
              <a:rPr lang="de-DE" dirty="0" err="1"/>
              <a:t>letze</a:t>
            </a:r>
            <a:r>
              <a:rPr lang="de-DE" dirty="0"/>
              <a:t> mal schwarz gesehen haben, wenn zu lange her, dann blaue </a:t>
            </a:r>
            <a:r>
              <a:rPr lang="de-DE" dirty="0" err="1"/>
              <a:t>leds</a:t>
            </a:r>
            <a:r>
              <a:rPr lang="de-DE" dirty="0"/>
              <a:t> und </a:t>
            </a:r>
            <a:r>
              <a:rPr lang="de-DE" dirty="0" err="1"/>
              <a:t>encoder</a:t>
            </a:r>
            <a:r>
              <a:rPr lang="de-DE" dirty="0"/>
              <a:t> blaue LEDs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3229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8551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20916" y="4826106"/>
            <a:ext cx="17278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9788" y="4895776"/>
            <a:ext cx="3607922" cy="126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825" noProof="0" dirty="0"/>
              <a:t>KIT – Die Forschungsuniversität in der Helmholtz-Gemeinschaft</a:t>
            </a:r>
            <a:endParaRPr lang="en-US" sz="825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38" y="360000"/>
            <a:ext cx="1633994" cy="75240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365570" y="1445896"/>
            <a:ext cx="8527517" cy="285114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600" b="1"/>
            </a:lvl1pPr>
            <a:lvl2pPr marL="355600" indent="0">
              <a:buFont typeface="Arial" panose="020B0604020202020204" pitchFamily="34" charset="0"/>
              <a:buNone/>
              <a:defRPr sz="2600" b="1"/>
            </a:lvl2pPr>
            <a:lvl3pPr marL="717550" indent="0">
              <a:buFont typeface="Arial" panose="020B0604020202020204" pitchFamily="34" charset="0"/>
              <a:buNone/>
              <a:defRPr sz="2600" b="1"/>
            </a:lvl3pPr>
            <a:lvl4pPr marL="1073150" indent="0">
              <a:buFont typeface="Arial" panose="020B0604020202020204" pitchFamily="34" charset="0"/>
              <a:buNone/>
              <a:defRPr sz="2600" b="1"/>
            </a:lvl4pPr>
            <a:lvl5pPr marL="1435100" indent="0">
              <a:buFont typeface="Arial" panose="020B0604020202020204" pitchFamily="34" charset="0"/>
              <a:buNone/>
              <a:defRPr sz="2600" b="1"/>
            </a:lvl5pPr>
          </a:lstStyle>
          <a:p>
            <a:pPr lvl="0"/>
            <a:r>
              <a:rPr lang="de-DE" dirty="0"/>
              <a:t>Folientitel: Arial 26pt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380808" y="1979931"/>
            <a:ext cx="8518632" cy="50990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1" i="0" baseline="0"/>
            </a:lvl1pPr>
            <a:lvl2pPr marL="355600" indent="0">
              <a:buFont typeface="Arial" panose="020B0604020202020204" pitchFamily="34" charset="0"/>
              <a:buNone/>
              <a:defRPr sz="1800" b="1" i="0"/>
            </a:lvl2pPr>
            <a:lvl3pPr marL="717550" indent="0">
              <a:buFont typeface="Arial" panose="020B0604020202020204" pitchFamily="34" charset="0"/>
              <a:buNone/>
              <a:defRPr sz="1800" b="1" i="0"/>
            </a:lvl3pPr>
            <a:lvl4pPr marL="1073150" indent="0">
              <a:buFont typeface="Arial" panose="020B0604020202020204" pitchFamily="34" charset="0"/>
              <a:buNone/>
              <a:defRPr sz="1800" b="1" i="0"/>
            </a:lvl4pPr>
            <a:lvl5pPr marL="1435100" indent="0">
              <a:buFont typeface="Arial" panose="020B0604020202020204" pitchFamily="34" charset="0"/>
              <a:buNone/>
              <a:defRPr sz="1800" b="1" i="0"/>
            </a:lvl5pPr>
          </a:lstStyle>
          <a:p>
            <a:pPr lvl="0"/>
            <a:r>
              <a:rPr lang="de-DE" dirty="0"/>
              <a:t>Unterzeile: Arial 18pt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100" y="360000"/>
            <a:ext cx="1506339" cy="729792"/>
          </a:xfrm>
          <a:prstGeom prst="rect">
            <a:avLst/>
          </a:prstGeom>
        </p:spPr>
      </p:pic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B2FBCF35-7F74-4009-B400-92CA62AB2F4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" b="222"/>
          <a:stretch>
            <a:fillRect/>
          </a:stretch>
        </p:blipFill>
        <p:spPr>
          <a:xfrm>
            <a:off x="117272" y="2714626"/>
            <a:ext cx="8931444" cy="2031205"/>
          </a:xfrm>
          <a:prstGeom prst="rect">
            <a:avLst/>
          </a:prstGeom>
          <a:ln w="3175"/>
        </p:spPr>
      </p:pic>
    </p:spTree>
    <p:extLst>
      <p:ext uri="{BB962C8B-B14F-4D97-AF65-F5344CB8AC3E}">
        <p14:creationId xmlns:p14="http://schemas.microsoft.com/office/powerpoint/2010/main" val="190524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17.12.25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Rechteck 1"/>
          <p:cNvSpPr/>
          <p:nvPr userDrawn="1"/>
        </p:nvSpPr>
        <p:spPr>
          <a:xfrm>
            <a:off x="0" y="4652492"/>
            <a:ext cx="9147175" cy="182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328420"/>
            <a:ext cx="9147175" cy="34197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066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F2463-8150-4DAA-877D-A146C8C8C60A}" type="datetime1">
              <a:rPr lang="de-DE" smtClean="0"/>
              <a:t>17.12.25</a:t>
            </a:fld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0272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2981" y="1188000"/>
            <a:ext cx="4884005" cy="3209146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 marL="1076612" indent="0">
              <a:buNone/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00190" y="1188001"/>
            <a:ext cx="3180073" cy="3209146"/>
          </a:xfrm>
        </p:spPr>
        <p:txBody>
          <a:bodyPr/>
          <a:lstStyle>
            <a:lvl1pPr marL="0" indent="0">
              <a:buNone/>
              <a:defRPr sz="1200"/>
            </a:lvl1pPr>
            <a:lvl2pPr marL="342991" indent="0">
              <a:buNone/>
              <a:defRPr sz="1050"/>
            </a:lvl2pPr>
            <a:lvl3pPr marL="685983" indent="0">
              <a:buNone/>
              <a:defRPr sz="900"/>
            </a:lvl3pPr>
            <a:lvl4pPr marL="1028974" indent="0">
              <a:buNone/>
              <a:defRPr sz="750"/>
            </a:lvl4pPr>
            <a:lvl5pPr marL="1371966" indent="0">
              <a:buNone/>
              <a:defRPr sz="750"/>
            </a:lvl5pPr>
            <a:lvl6pPr marL="1714957" indent="0">
              <a:buNone/>
              <a:defRPr sz="750"/>
            </a:lvl6pPr>
            <a:lvl7pPr marL="2057949" indent="0">
              <a:buNone/>
              <a:defRPr sz="750"/>
            </a:lvl7pPr>
            <a:lvl8pPr marL="2400940" indent="0">
              <a:buNone/>
              <a:defRPr sz="750"/>
            </a:lvl8pPr>
            <a:lvl9pPr marL="2743932" indent="0">
              <a:buNone/>
              <a:defRPr sz="75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C4683-D191-47F3-8302-BB2B36B1C86A}" type="datetime1">
              <a:rPr lang="de-DE" smtClean="0"/>
              <a:t>17.12.25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203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44556" y="468663"/>
            <a:ext cx="5473185" cy="3112861"/>
          </a:xfrm>
        </p:spPr>
        <p:txBody>
          <a:bodyPr anchor="t"/>
          <a:lstStyle>
            <a:lvl1pPr marL="0" indent="0">
              <a:buNone/>
              <a:defRPr sz="2401"/>
            </a:lvl1pPr>
            <a:lvl2pPr marL="342991" indent="0">
              <a:buNone/>
              <a:defRPr sz="2101"/>
            </a:lvl2pPr>
            <a:lvl3pPr marL="685983" indent="0">
              <a:buNone/>
              <a:defRPr sz="1800"/>
            </a:lvl3pPr>
            <a:lvl4pPr marL="1028974" indent="0">
              <a:buNone/>
              <a:defRPr sz="1500"/>
            </a:lvl4pPr>
            <a:lvl5pPr marL="1371966" indent="0">
              <a:buNone/>
              <a:defRPr sz="1500"/>
            </a:lvl5pPr>
            <a:lvl6pPr marL="1714957" indent="0">
              <a:buNone/>
              <a:defRPr sz="1500"/>
            </a:lvl6pPr>
            <a:lvl7pPr marL="2057949" indent="0">
              <a:buNone/>
              <a:defRPr sz="1500"/>
            </a:lvl7pPr>
            <a:lvl8pPr marL="2400940" indent="0">
              <a:buNone/>
              <a:defRPr sz="1500"/>
            </a:lvl8pPr>
            <a:lvl9pPr marL="2743932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9BE91-4B1C-4025-AE57-60317864A3F3}" type="datetime1">
              <a:rPr lang="de-DE" smtClean="0"/>
              <a:t>17.12.25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4555" y="3628492"/>
            <a:ext cx="5470576" cy="4252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de-DE" altLang="de-DE"/>
              <a:t>Mastertitelformat 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47164" y="4099062"/>
            <a:ext cx="5470576" cy="577364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91" indent="0">
              <a:buNone/>
              <a:defRPr sz="1050"/>
            </a:lvl2pPr>
            <a:lvl3pPr marL="685983" indent="0">
              <a:buNone/>
              <a:defRPr sz="900"/>
            </a:lvl3pPr>
            <a:lvl4pPr marL="1028974" indent="0">
              <a:buNone/>
              <a:defRPr sz="750"/>
            </a:lvl4pPr>
            <a:lvl5pPr marL="1371966" indent="0">
              <a:buNone/>
              <a:defRPr sz="750"/>
            </a:lvl5pPr>
            <a:lvl6pPr marL="1714957" indent="0">
              <a:buNone/>
              <a:defRPr sz="750"/>
            </a:lvl6pPr>
            <a:lvl7pPr marL="2057949" indent="0">
              <a:buNone/>
              <a:defRPr sz="750"/>
            </a:lvl7pPr>
            <a:lvl8pPr marL="2400940" indent="0">
              <a:buNone/>
              <a:defRPr sz="750"/>
            </a:lvl8pPr>
            <a:lvl9pPr marL="2743932" indent="0">
              <a:buNone/>
              <a:defRPr sz="750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3674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0189" y="1068309"/>
            <a:ext cx="8346797" cy="351266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5D93-083F-4B89-951E-D5F35A1BBEC8}" type="datetime1">
              <a:rPr lang="de-DE" smtClean="0"/>
              <a:t>17.12.25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66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72738" y="273928"/>
            <a:ext cx="1972360" cy="4360224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de-DE" alt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2079" y="273928"/>
            <a:ext cx="6227734" cy="436022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3E158-F33A-4782-AFB5-03A3FD6F0AB2}" type="datetime1">
              <a:rPr lang="de-DE" smtClean="0"/>
              <a:t>17.12.25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2369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grpSp>
        <p:nvGrpSpPr>
          <p:cNvPr id="7" name="Gruppieren 6"/>
          <p:cNvGrpSpPr/>
          <p:nvPr userDrawn="1"/>
        </p:nvGrpSpPr>
        <p:grpSpPr>
          <a:xfrm>
            <a:off x="400189" y="3511352"/>
            <a:ext cx="8346797" cy="1080192"/>
            <a:chOff x="456710" y="4653831"/>
            <a:chExt cx="11365684" cy="1471388"/>
          </a:xfrm>
        </p:grpSpPr>
        <p:pic>
          <p:nvPicPr>
            <p:cNvPr id="9" name="Grafik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10" y="4661099"/>
              <a:ext cx="7631551" cy="1464120"/>
            </a:xfrm>
            <a:prstGeom prst="round2DiagRect">
              <a:avLst>
                <a:gd name="adj1" fmla="val 0"/>
                <a:gd name="adj2" fmla="val 7607"/>
              </a:avLst>
            </a:prstGeom>
          </p:spPr>
        </p:pic>
        <p:sp>
          <p:nvSpPr>
            <p:cNvPr id="10" name="Textfeld 9"/>
            <p:cNvSpPr txBox="1"/>
            <p:nvPr userDrawn="1"/>
          </p:nvSpPr>
          <p:spPr>
            <a:xfrm>
              <a:off x="8136895" y="4653831"/>
              <a:ext cx="3685499" cy="13834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u="none" dirty="0">
                  <a:solidFill>
                    <a:schemeClr val="tx1"/>
                  </a:solidFill>
                </a:rPr>
                <a:t>Karlsruher Institut</a:t>
              </a:r>
              <a:r>
                <a:rPr lang="de-DE" sz="1200" b="1" u="none" baseline="0" dirty="0">
                  <a:solidFill>
                    <a:schemeClr val="tx1"/>
                  </a:solidFill>
                </a:rPr>
                <a:t> für Technologie</a:t>
              </a:r>
              <a:endParaRPr lang="de-DE" sz="1200" b="1" u="none" dirty="0">
                <a:solidFill>
                  <a:schemeClr val="tx1"/>
                </a:solidFill>
              </a:endParaRPr>
            </a:p>
            <a:p>
              <a:r>
                <a:rPr lang="de-DE" sz="1200" b="0" u="none" dirty="0">
                  <a:solidFill>
                    <a:schemeClr val="tx1"/>
                  </a:solidFill>
                </a:rPr>
                <a:t>Institutstei</a:t>
              </a:r>
              <a:r>
                <a:rPr lang="de-DE" sz="1200" b="0" u="none" baseline="0" dirty="0">
                  <a:solidFill>
                    <a:schemeClr val="tx1"/>
                  </a:solidFill>
                </a:rPr>
                <a:t>l Mobile Arbeitsmaschinen</a:t>
              </a:r>
            </a:p>
            <a:p>
              <a:r>
                <a:rPr lang="de-DE" sz="1200" b="0" u="none" baseline="0" dirty="0" err="1">
                  <a:solidFill>
                    <a:schemeClr val="tx1"/>
                  </a:solidFill>
                </a:rPr>
                <a:t>Rintheimer</a:t>
              </a:r>
              <a:r>
                <a:rPr lang="de-DE" sz="1200" b="0" u="none" baseline="0" dirty="0">
                  <a:solidFill>
                    <a:schemeClr val="tx1"/>
                  </a:solidFill>
                </a:rPr>
                <a:t> Querallee 2</a:t>
              </a:r>
            </a:p>
            <a:p>
              <a:r>
                <a:rPr lang="de-DE" sz="1200" b="0" u="none" baseline="0" dirty="0">
                  <a:solidFill>
                    <a:schemeClr val="tx1"/>
                  </a:solidFill>
                </a:rPr>
                <a:t>Gebäude 70.04</a:t>
              </a:r>
            </a:p>
            <a:p>
              <a:r>
                <a:rPr lang="de-DE" sz="1200" b="0" u="none" baseline="0" dirty="0">
                  <a:solidFill>
                    <a:schemeClr val="tx1"/>
                  </a:solidFill>
                </a:rPr>
                <a:t>76131 Karlsruhe</a:t>
              </a:r>
            </a:p>
          </p:txBody>
        </p:sp>
      </p:grpSp>
      <p:sp>
        <p:nvSpPr>
          <p:cNvPr id="11" name="Bildplatzhalter 5"/>
          <p:cNvSpPr>
            <a:spLocks noGrp="1"/>
          </p:cNvSpPr>
          <p:nvPr>
            <p:ph type="pic" sz="quarter" idx="18" hasCustomPrompt="1"/>
          </p:nvPr>
        </p:nvSpPr>
        <p:spPr>
          <a:xfrm>
            <a:off x="400190" y="1188001"/>
            <a:ext cx="1461530" cy="1659027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lang="de-DE" dirty="0"/>
              <a:t>Hier Profilbild von Homepage einfügen</a:t>
            </a:r>
            <a:endParaRPr lang="en-GB" dirty="0"/>
          </a:p>
        </p:txBody>
      </p:sp>
      <p:sp>
        <p:nvSpPr>
          <p:cNvPr id="12" name="Bildplatzhalter 5"/>
          <p:cNvSpPr>
            <a:spLocks noGrp="1"/>
          </p:cNvSpPr>
          <p:nvPr>
            <p:ph type="pic" sz="quarter" idx="17" hasCustomPrompt="1"/>
          </p:nvPr>
        </p:nvSpPr>
        <p:spPr>
          <a:xfrm>
            <a:off x="6345853" y="1188001"/>
            <a:ext cx="2401133" cy="18383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de-DE" dirty="0"/>
              <a:t>Hier Projekt-Logo und/oder QR-Code einfügen</a:t>
            </a:r>
            <a:endParaRPr lang="en-GB" dirty="0"/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9" hasCustomPrompt="1"/>
          </p:nvPr>
        </p:nvSpPr>
        <p:spPr>
          <a:xfrm>
            <a:off x="2016995" y="1188001"/>
            <a:ext cx="3887549" cy="183832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="1" baseline="0"/>
            </a:lvl1pPr>
            <a:lvl2pPr marL="447675" indent="0">
              <a:buFont typeface="Arial" panose="020B0604020202020204" pitchFamily="34" charset="0"/>
              <a:buNone/>
              <a:defRPr sz="1800" baseline="0"/>
            </a:lvl2pPr>
            <a:lvl3pPr marL="895350" indent="0">
              <a:buFont typeface="Arial" panose="020B0604020202020204" pitchFamily="34" charset="0"/>
              <a:buNone/>
              <a:defRPr/>
            </a:lvl3pPr>
            <a:lvl4pPr marL="1343025" indent="0">
              <a:buFont typeface="Arial" panose="020B0604020202020204" pitchFamily="34" charset="0"/>
              <a:buNone/>
              <a:defRPr/>
            </a:lvl4pPr>
            <a:lvl5pPr marL="17907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de-DE" dirty="0"/>
              <a:t>M. Sc. Max Mustermann</a:t>
            </a:r>
          </a:p>
          <a:p>
            <a:pPr lvl="1"/>
            <a:r>
              <a:rPr lang="de-DE" dirty="0"/>
              <a:t>Akademischer Mitarbeiter</a:t>
            </a:r>
          </a:p>
          <a:p>
            <a:pPr lvl="1"/>
            <a:r>
              <a:rPr lang="de-DE" dirty="0"/>
              <a:t>Tel.: +49 721 608 12345</a:t>
            </a:r>
          </a:p>
          <a:p>
            <a:pPr lvl="1"/>
            <a:r>
              <a:rPr lang="de-DE" dirty="0"/>
              <a:t>Fax: +49 721 608 12346</a:t>
            </a:r>
          </a:p>
          <a:p>
            <a:pPr lvl="1"/>
            <a:r>
              <a:rPr lang="de-DE" dirty="0"/>
              <a:t>max.mustermann@kit.edu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4440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20916" y="4826106"/>
            <a:ext cx="17278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7273" y="4879857"/>
            <a:ext cx="3607922" cy="126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825" noProof="0" dirty="0"/>
              <a:t>KIT – Die Forschungsuniversität in der Helmholtz-Gemeinschaft</a:t>
            </a:r>
            <a:endParaRPr lang="en-US" sz="825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38" y="360000"/>
            <a:ext cx="1633994" cy="75240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365570" y="1445896"/>
            <a:ext cx="8527517" cy="285114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2400" b="1"/>
            </a:lvl1pPr>
            <a:lvl2pPr marL="355600" indent="0">
              <a:buFont typeface="Arial" panose="020B0604020202020204" pitchFamily="34" charset="0"/>
              <a:buNone/>
              <a:defRPr sz="2600" b="1"/>
            </a:lvl2pPr>
            <a:lvl3pPr marL="717550" indent="0">
              <a:buFont typeface="Arial" panose="020B0604020202020204" pitchFamily="34" charset="0"/>
              <a:buNone/>
              <a:defRPr sz="2600" b="1"/>
            </a:lvl3pPr>
            <a:lvl4pPr marL="1073150" indent="0">
              <a:buFont typeface="Arial" panose="020B0604020202020204" pitchFamily="34" charset="0"/>
              <a:buNone/>
              <a:defRPr sz="2600" b="1"/>
            </a:lvl4pPr>
            <a:lvl5pPr marL="1435100" indent="0">
              <a:buFont typeface="Arial" panose="020B0604020202020204" pitchFamily="34" charset="0"/>
              <a:buNone/>
              <a:defRPr sz="2600" b="1"/>
            </a:lvl5pPr>
          </a:lstStyle>
          <a:p>
            <a:pPr lvl="0"/>
            <a:r>
              <a:rPr lang="de-DE" dirty="0"/>
              <a:t>Folientitel: Arial 26pt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380808" y="1979931"/>
            <a:ext cx="8518632" cy="50990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1" i="0" baseline="0"/>
            </a:lvl1pPr>
            <a:lvl2pPr marL="355600" indent="0">
              <a:buFont typeface="Arial" panose="020B0604020202020204" pitchFamily="34" charset="0"/>
              <a:buNone/>
              <a:defRPr sz="1800" b="1" i="0"/>
            </a:lvl2pPr>
            <a:lvl3pPr marL="717550" indent="0">
              <a:buFont typeface="Arial" panose="020B0604020202020204" pitchFamily="34" charset="0"/>
              <a:buNone/>
              <a:defRPr sz="1800" b="1" i="0"/>
            </a:lvl3pPr>
            <a:lvl4pPr marL="1073150" indent="0">
              <a:buFont typeface="Arial" panose="020B0604020202020204" pitchFamily="34" charset="0"/>
              <a:buNone/>
              <a:defRPr sz="1800" b="1" i="0"/>
            </a:lvl4pPr>
            <a:lvl5pPr marL="1435100" indent="0">
              <a:buFont typeface="Arial" panose="020B0604020202020204" pitchFamily="34" charset="0"/>
              <a:buNone/>
              <a:defRPr sz="1800" b="1" i="0"/>
            </a:lvl5pPr>
          </a:lstStyle>
          <a:p>
            <a:pPr lvl="0"/>
            <a:r>
              <a:rPr lang="de-DE" dirty="0"/>
              <a:t>Unterzeile: Arial 18pt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100" y="360000"/>
            <a:ext cx="1506339" cy="729792"/>
          </a:xfrm>
          <a:prstGeom prst="rect">
            <a:avLst/>
          </a:prstGeom>
        </p:spPr>
      </p:pic>
      <p:pic>
        <p:nvPicPr>
          <p:cNvPr id="9" name="Bildplatzhalter 3">
            <a:extLst>
              <a:ext uri="{FF2B5EF4-FFF2-40B4-BE49-F238E27FC236}">
                <a16:creationId xmlns:a16="http://schemas.microsoft.com/office/drawing/2014/main" id="{E8F0924D-5395-FD43-B8E8-D373CC7CDB7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l="12981" t="47935" r="948" b="25973"/>
          <a:stretch/>
        </p:blipFill>
        <p:spPr>
          <a:xfrm>
            <a:off x="117273" y="2714626"/>
            <a:ext cx="8931444" cy="2030578"/>
          </a:xfrm>
          <a:prstGeom prst="round2DiagRect">
            <a:avLst>
              <a:gd name="adj1" fmla="val 0"/>
              <a:gd name="adj2" fmla="val 8317"/>
            </a:avLst>
          </a:prstGeom>
        </p:spPr>
      </p:pic>
    </p:spTree>
    <p:extLst>
      <p:ext uri="{BB962C8B-B14F-4D97-AF65-F5344CB8AC3E}">
        <p14:creationId xmlns:p14="http://schemas.microsoft.com/office/powerpoint/2010/main" val="1980732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189" y="1188001"/>
            <a:ext cx="8346797" cy="336589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54FD36-6400-4BE9-A61A-850B569FD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6075" y="4748824"/>
            <a:ext cx="326481" cy="396264"/>
          </a:xfrm>
        </p:spPr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95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0189" y="1188001"/>
            <a:ext cx="4116229" cy="344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758" y="1188001"/>
            <a:ext cx="4116228" cy="344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17.12.25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386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4657436" y="1188721"/>
            <a:ext cx="4102255" cy="3459481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0189" y="1188001"/>
            <a:ext cx="4116229" cy="344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17.12.25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113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189" y="1188001"/>
            <a:ext cx="4099555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189" y="1937441"/>
            <a:ext cx="4099555" cy="27062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431" y="1188001"/>
            <a:ext cx="4099555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7431" y="1937441"/>
            <a:ext cx="4099555" cy="27062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altLang="de-DE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17.12.25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44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4657436" y="1943102"/>
            <a:ext cx="4102255" cy="2705099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189" y="1188001"/>
            <a:ext cx="4099555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189" y="1937441"/>
            <a:ext cx="4099555" cy="27062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431" y="1188001"/>
            <a:ext cx="4099555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de-DE" alt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17.12.25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47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17.12.25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16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17.12.25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328420"/>
            <a:ext cx="9147175" cy="3304540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540604" y="296245"/>
            <a:ext cx="6051552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alt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53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5426" y="296245"/>
            <a:ext cx="5752274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138" y="1187342"/>
            <a:ext cx="8354899" cy="339363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7452" y="4748824"/>
            <a:ext cx="1028112" cy="3962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900" smtClean="0"/>
            </a:lvl1pPr>
          </a:lstStyle>
          <a:p>
            <a:fld id="{6245B8D5-6333-46B0-B66F-CB871999619A}" type="datetime1">
              <a:rPr lang="de-DE" smtClean="0"/>
              <a:pPr/>
              <a:t>17.12.25</a:t>
            </a:fld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075" y="4748824"/>
            <a:ext cx="326481" cy="3962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5507362" y="4741374"/>
            <a:ext cx="3246180" cy="40371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900" dirty="0" err="1"/>
              <a:t>Mobima</a:t>
            </a:r>
            <a:r>
              <a:rPr lang="en-US" altLang="de-DE" sz="900" dirty="0"/>
              <a:t> - </a:t>
            </a:r>
            <a:r>
              <a:rPr lang="en-US" altLang="de-DE" sz="900" dirty="0" err="1"/>
              <a:t>Institutsteil</a:t>
            </a:r>
            <a:r>
              <a:rPr lang="en-US" altLang="de-DE" sz="900" dirty="0"/>
              <a:t> Mobile </a:t>
            </a:r>
            <a:r>
              <a:rPr lang="en-US" altLang="de-DE" sz="900" dirty="0" err="1"/>
              <a:t>Arbeitsmaschinen</a:t>
            </a:r>
            <a:endParaRPr lang="en-US" altLang="de-DE" sz="9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369" y="331200"/>
            <a:ext cx="1086667" cy="500374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07985" y="4741374"/>
            <a:ext cx="8931207" cy="745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37" y="322638"/>
            <a:ext cx="1050477" cy="50893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337F2-1BDC-4ECF-F2A8-601B6CFC6B58}"/>
              </a:ext>
            </a:extLst>
          </p:cNvPr>
          <p:cNvSpPr txBox="1">
            <a:spLocks/>
          </p:cNvSpPr>
          <p:nvPr userDrawn="1"/>
        </p:nvSpPr>
        <p:spPr>
          <a:xfrm>
            <a:off x="1947334" y="4745099"/>
            <a:ext cx="3965898" cy="39626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 fontAlgn="ctr"/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Practical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Course – 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Robotic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Control: A Case Study on Self-</a:t>
            </a:r>
            <a:r>
              <a:rPr lang="de-DE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Balancing</a:t>
            </a:r>
            <a:r>
              <a:rPr lang="de-DE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Systems</a:t>
            </a:r>
          </a:p>
        </p:txBody>
      </p:sp>
    </p:spTree>
    <p:extLst>
      <p:ext uri="{BB962C8B-B14F-4D97-AF65-F5344CB8AC3E}">
        <p14:creationId xmlns:p14="http://schemas.microsoft.com/office/powerpoint/2010/main" val="3503340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3" r:id="rId2"/>
    <p:sldLayoutId id="2147483675" r:id="rId3"/>
    <p:sldLayoutId id="2147483677" r:id="rId4"/>
    <p:sldLayoutId id="2147483687" r:id="rId5"/>
    <p:sldLayoutId id="2147483678" r:id="rId6"/>
    <p:sldLayoutId id="2147483686" r:id="rId7"/>
    <p:sldLayoutId id="2147483679" r:id="rId8"/>
    <p:sldLayoutId id="2147483688" r:id="rId9"/>
    <p:sldLayoutId id="214748368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90" r:id="rId16"/>
  </p:sldLayoutIdLst>
  <p:hf hdr="0" ftr="0"/>
  <p:txStyles>
    <p:titleStyle>
      <a:lvl1pPr algn="ctr" defTabSz="685983" rtl="0" eaLnBrk="1" latinLnBrk="0" hangingPunct="1">
        <a:lnSpc>
          <a:spcPct val="90000"/>
        </a:lnSpc>
        <a:spcBef>
          <a:spcPct val="0"/>
        </a:spcBef>
        <a:buNone/>
        <a:defRPr lang="en-US" sz="2400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03652" indent="-203652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70423" indent="-203652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37194" indent="-198888" algn="l" defTabSz="67407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729" indent="-203652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75500" indent="-198888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20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6453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44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436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427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7" userDrawn="1">
          <p15:clr>
            <a:srgbClr val="F26B43"/>
          </p15:clr>
        </p15:guide>
        <p15:guide id="3" orient="horz" pos="464" userDrawn="1">
          <p15:clr>
            <a:srgbClr val="F26B43"/>
          </p15:clr>
        </p15:guide>
        <p15:guide id="4" pos="288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12" Type="http://schemas.openxmlformats.org/officeDocument/2006/relationships/customXml" Target="../ink/ink5.xml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11" Type="http://schemas.openxmlformats.org/officeDocument/2006/relationships/image" Target="../media/image19.png"/><Relationship Id="rId5" Type="http://schemas.openxmlformats.org/officeDocument/2006/relationships/image" Target="../media/image16.png"/><Relationship Id="rId15" Type="http://schemas.openxmlformats.org/officeDocument/2006/relationships/image" Target="../media/image21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18.png"/><Relationship Id="rId14" Type="http://schemas.openxmlformats.org/officeDocument/2006/relationships/customXml" Target="../ink/ink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B738B6-176B-8A3A-EE8C-3F75D513DE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Robotic Control: A Case Study on Self-Balancing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87BDF-AF58-698E-6C84-6EE0899AFB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b"/>
          <a:lstStyle/>
          <a:p>
            <a:r>
              <a:rPr lang="en-US" dirty="0"/>
              <a:t>Arelia McKern | Magdalena Janocha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D48273-59FE-2CC9-4848-5F7110187D31}"/>
              </a:ext>
            </a:extLst>
          </p:cNvPr>
          <p:cNvSpPr txBox="1"/>
          <p:nvPr/>
        </p:nvSpPr>
        <p:spPr>
          <a:xfrm>
            <a:off x="6409687" y="2231075"/>
            <a:ext cx="248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Supervisor:		Prof. Geimer</a:t>
            </a:r>
          </a:p>
          <a:p>
            <a:r>
              <a:rPr lang="en-US" sz="1200" dirty="0"/>
              <a:t>Project Leader: 	Bobo </a:t>
            </a:r>
            <a:r>
              <a:rPr lang="en-US" sz="1200" dirty="0" err="1"/>
              <a:t>Helian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79764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7E682-D35B-874E-5E7C-7E11FF969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27A1F8-BEE7-1E23-4C48-CA97FB2C8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58D375D-F931-53A3-A816-A74EDC6B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7837320-0BB1-63E6-FAF3-21879118C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10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A1D11FA-69C5-5E2D-A914-3E9ED7699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302" y="927847"/>
            <a:ext cx="3500156" cy="328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86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150F80-E5CD-849D-3ADA-EC916A72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F2463-8150-4DAA-877D-A146C8C8C60A}" type="datetime1">
              <a:rPr lang="de-DE" smtClean="0"/>
              <a:t>17.12.25</a:t>
            </a:fld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DD1432-9585-5527-D390-987FBB883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11</a:t>
            </a:fld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0373E7-DED4-0AFB-3B6C-2593DF728AD5}"/>
              </a:ext>
            </a:extLst>
          </p:cNvPr>
          <p:cNvSpPr txBox="1"/>
          <p:nvPr/>
        </p:nvSpPr>
        <p:spPr>
          <a:xfrm>
            <a:off x="2192337" y="2387878"/>
            <a:ext cx="476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Thank your for your attention!</a:t>
            </a:r>
            <a:endParaRPr lang="en-US" sz="500" b="1" dirty="0"/>
          </a:p>
        </p:txBody>
      </p:sp>
    </p:spTree>
    <p:extLst>
      <p:ext uri="{BB962C8B-B14F-4D97-AF65-F5344CB8AC3E}">
        <p14:creationId xmlns:p14="http://schemas.microsoft.com/office/powerpoint/2010/main" val="1224010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DD4DEE-5127-D5D3-ACFC-CDB120770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BC94EF-00B1-D860-11EE-C663406EF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12</a:t>
            </a:fld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C65BEC-CFC9-75EC-1939-61329CBD8669}"/>
              </a:ext>
            </a:extLst>
          </p:cNvPr>
          <p:cNvSpPr txBox="1"/>
          <p:nvPr/>
        </p:nvSpPr>
        <p:spPr>
          <a:xfrm>
            <a:off x="542556" y="3332342"/>
            <a:ext cx="4762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>
                    <a:lumMod val="50000"/>
                  </a:schemeClr>
                </a:solidFill>
              </a:rPr>
              <a:t>Backup</a:t>
            </a:r>
            <a:endParaRPr lang="en-US" sz="11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046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8329507-ADB6-678C-B586-81291D588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Self-</a:t>
            </a:r>
            <a:r>
              <a:rPr lang="de-DE" dirty="0" err="1"/>
              <a:t>balancing</a:t>
            </a:r>
            <a:r>
              <a:rPr lang="de-DE" dirty="0"/>
              <a:t> </a:t>
            </a:r>
            <a:r>
              <a:rPr lang="de-DE" dirty="0" err="1"/>
              <a:t>robots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inherently</a:t>
            </a:r>
            <a:r>
              <a:rPr lang="de-DE" dirty="0"/>
              <a:t> </a:t>
            </a:r>
            <a:r>
              <a:rPr lang="de-DE" b="1" dirty="0"/>
              <a:t>open-loop </a:t>
            </a:r>
            <a:r>
              <a:rPr lang="de-DE" b="1" dirty="0" err="1"/>
              <a:t>unstable</a:t>
            </a: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r>
              <a:rPr lang="de-DE" dirty="0"/>
              <a:t>Small </a:t>
            </a:r>
            <a:r>
              <a:rPr lang="de-DE" dirty="0" err="1"/>
              <a:t>disturbances</a:t>
            </a:r>
            <a:r>
              <a:rPr lang="de-DE" dirty="0"/>
              <a:t>,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delays</a:t>
            </a:r>
            <a:r>
              <a:rPr lang="de-DE" dirty="0"/>
              <a:t> </a:t>
            </a:r>
            <a:r>
              <a:rPr lang="de-DE" dirty="0" err="1"/>
              <a:t>immediately</a:t>
            </a:r>
            <a:r>
              <a:rPr lang="de-DE" dirty="0"/>
              <a:t> </a:t>
            </a:r>
            <a:r>
              <a:rPr lang="de-DE" dirty="0" err="1"/>
              <a:t>affect</a:t>
            </a:r>
            <a:r>
              <a:rPr lang="de-DE" dirty="0"/>
              <a:t> </a:t>
            </a:r>
            <a:r>
              <a:rPr lang="de-DE" dirty="0" err="1"/>
              <a:t>stability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Successful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requires</a:t>
            </a:r>
            <a:r>
              <a:rPr lang="de-DE" dirty="0"/>
              <a:t> </a:t>
            </a:r>
            <a:r>
              <a:rPr lang="de-DE" b="1" dirty="0"/>
              <a:t>fast, </a:t>
            </a:r>
            <a:r>
              <a:rPr lang="de-DE" b="1" dirty="0" err="1"/>
              <a:t>closed</a:t>
            </a:r>
            <a:r>
              <a:rPr lang="de-DE" b="1" dirty="0"/>
              <a:t>-loop </a:t>
            </a:r>
            <a:r>
              <a:rPr lang="de-DE" b="1" dirty="0" err="1"/>
              <a:t>feedback</a:t>
            </a:r>
            <a:r>
              <a:rPr lang="de-DE" dirty="0"/>
              <a:t> and robust </a:t>
            </a:r>
            <a:r>
              <a:rPr lang="de-DE" dirty="0" err="1"/>
              <a:t>tuning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This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an ideal benchmark </a:t>
            </a:r>
            <a:r>
              <a:rPr lang="de-DE" dirty="0" err="1"/>
              <a:t>for</a:t>
            </a:r>
            <a:br>
              <a:rPr lang="de-DE" dirty="0"/>
            </a:br>
            <a:r>
              <a:rPr lang="de-DE" dirty="0"/>
              <a:t>  → real-time </a:t>
            </a:r>
            <a:r>
              <a:rPr lang="de-DE" dirty="0" err="1"/>
              <a:t>control</a:t>
            </a:r>
            <a:br>
              <a:rPr lang="de-DE" dirty="0"/>
            </a:br>
            <a:r>
              <a:rPr lang="de-DE" dirty="0"/>
              <a:t>  →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integration</a:t>
            </a:r>
            <a:br>
              <a:rPr lang="de-DE" dirty="0"/>
            </a:br>
            <a:r>
              <a:rPr lang="de-DE" dirty="0"/>
              <a:t>  → </a:t>
            </a:r>
            <a:r>
              <a:rPr lang="de-DE" dirty="0" err="1"/>
              <a:t>simulation</a:t>
            </a:r>
            <a:r>
              <a:rPr lang="de-DE" dirty="0"/>
              <a:t>-</a:t>
            </a:r>
            <a:r>
              <a:rPr lang="de-DE" dirty="0" err="1"/>
              <a:t>to</a:t>
            </a:r>
            <a:r>
              <a:rPr lang="de-DE" dirty="0"/>
              <a:t>-hardware </a:t>
            </a:r>
            <a:r>
              <a:rPr lang="de-DE" dirty="0" err="1"/>
              <a:t>transfer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Project Goal: </a:t>
            </a:r>
            <a:r>
              <a:rPr lang="de-DE" dirty="0" err="1"/>
              <a:t>Stabilize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robot</a:t>
            </a:r>
            <a:r>
              <a:rPr lang="de-DE" dirty="0"/>
              <a:t> and </a:t>
            </a:r>
            <a:r>
              <a:rPr lang="de-DE" dirty="0" err="1"/>
              <a:t>extend</a:t>
            </a:r>
            <a:r>
              <a:rPr lang="de-DE" dirty="0"/>
              <a:t> </a:t>
            </a:r>
            <a:r>
              <a:rPr lang="de-DE" dirty="0" err="1"/>
              <a:t>balance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functional</a:t>
            </a:r>
            <a:r>
              <a:rPr lang="de-DE" dirty="0"/>
              <a:t> </a:t>
            </a:r>
            <a:r>
              <a:rPr lang="de-DE" dirty="0" err="1"/>
              <a:t>behavior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DA563D5-B3C4-AFB1-56F5-03BF4DBF8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E2C18EC-CC21-5315-6DC5-AF586119C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b="0" dirty="0"/>
              <a:t>Why Self-Balancing Robots are a Control Benchmark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26AB5A-7BDB-F9AA-7484-5173F5FA4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6751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0E15913-972E-5934-B2F2-32F30E514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               IR-Sensor (Line Sensor)                                            </a:t>
            </a:r>
            <a:r>
              <a:rPr lang="de-DE" dirty="0" err="1"/>
              <a:t>Ultrasonic</a:t>
            </a:r>
            <a:r>
              <a:rPr lang="de-DE" dirty="0"/>
              <a:t> Sensor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BF66ACB-F982-E8EF-2C3C-3758C0336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58F0CD9-8D83-83FB-A49F-860FE173D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– Sensor </a:t>
            </a:r>
            <a:r>
              <a:rPr lang="de-DE" dirty="0" err="1"/>
              <a:t>tests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79F32F-1DE3-3AC5-C95C-E2FCDBA6C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3</a:t>
            </a:fld>
            <a:endParaRPr lang="de-DE"/>
          </a:p>
        </p:txBody>
      </p:sp>
      <p:pic>
        <p:nvPicPr>
          <p:cNvPr id="7" name="Grafik 6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4CAEB554-2F59-B035-F38F-EB4750DA0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75" y="1522932"/>
            <a:ext cx="4202838" cy="2085618"/>
          </a:xfrm>
          <a:prstGeom prst="rect">
            <a:avLst/>
          </a:prstGeom>
        </p:spPr>
      </p:pic>
      <p:pic>
        <p:nvPicPr>
          <p:cNvPr id="9" name="Grafik 8" descr="Ein Bild, das Diagramm, Reihe, Text, Screenshot enthält.&#10;&#10;KI-generierte Inhalte können fehlerhaft sein.">
            <a:extLst>
              <a:ext uri="{FF2B5EF4-FFF2-40B4-BE49-F238E27FC236}">
                <a16:creationId xmlns:a16="http://schemas.microsoft.com/office/drawing/2014/main" id="{44C22536-4039-6231-0CFD-5B319C36A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597" y="1522932"/>
            <a:ext cx="4160704" cy="2085618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DC4ED71-52F4-A9FE-395C-E652ED2A1E81}"/>
              </a:ext>
            </a:extLst>
          </p:cNvPr>
          <p:cNvSpPr/>
          <p:nvPr/>
        </p:nvSpPr>
        <p:spPr>
          <a:xfrm>
            <a:off x="379315" y="3608550"/>
            <a:ext cx="352205" cy="3015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3CE9375-799B-530E-DFE6-2BCF30F83AE2}"/>
              </a:ext>
            </a:extLst>
          </p:cNvPr>
          <p:cNvSpPr/>
          <p:nvPr/>
        </p:nvSpPr>
        <p:spPr>
          <a:xfrm>
            <a:off x="1404627" y="3608549"/>
            <a:ext cx="352205" cy="3015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60F2BC2-AF2A-0F2F-F96F-B94E03BBB24E}"/>
              </a:ext>
            </a:extLst>
          </p:cNvPr>
          <p:cNvSpPr/>
          <p:nvPr/>
        </p:nvSpPr>
        <p:spPr>
          <a:xfrm>
            <a:off x="2431927" y="3608549"/>
            <a:ext cx="352205" cy="3015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065AF6C-DF9B-6676-499D-1ACE71EB27D4}"/>
              </a:ext>
            </a:extLst>
          </p:cNvPr>
          <p:cNvSpPr/>
          <p:nvPr/>
        </p:nvSpPr>
        <p:spPr>
          <a:xfrm>
            <a:off x="1580728" y="3608548"/>
            <a:ext cx="176103" cy="3015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E5A3851-677D-35C5-0D37-247079D764AC}"/>
              </a:ext>
            </a:extLst>
          </p:cNvPr>
          <p:cNvCxnSpPr/>
          <p:nvPr/>
        </p:nvCxnSpPr>
        <p:spPr>
          <a:xfrm>
            <a:off x="542556" y="4241074"/>
            <a:ext cx="20264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266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0E7952-3947-9BF3-3C2F-93A231787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B77C385-4EFD-8544-225A-E5C5D99AD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Mounting</a:t>
            </a:r>
            <a:r>
              <a:rPr lang="de-DE" dirty="0"/>
              <a:t> bracket </a:t>
            </a:r>
            <a:r>
              <a:rPr lang="de-DE" dirty="0" err="1"/>
              <a:t>for</a:t>
            </a:r>
            <a:r>
              <a:rPr lang="de-DE" dirty="0"/>
              <a:t> TCRT 5000 (Rapid </a:t>
            </a:r>
            <a:r>
              <a:rPr lang="de-DE" dirty="0" err="1"/>
              <a:t>Prototyping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LEGO)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84C5266-8DB7-60EB-7D50-A24561C42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1A4B9FE-8681-B6BB-9299-72748F43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EC13AA2-D27E-8D3C-2831-1FB333AE7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4</a:t>
            </a:fld>
            <a:endParaRPr lang="de-DE"/>
          </a:p>
        </p:txBody>
      </p:sp>
      <p:pic>
        <p:nvPicPr>
          <p:cNvPr id="8" name="Grafik 7" descr="Ein Bild, das Kamera, Kameras und Optik, optisches Instrument, Im Haus enthält.&#10;&#10;KI-generierte Inhalte können fehlerhaft sein.">
            <a:extLst>
              <a:ext uri="{FF2B5EF4-FFF2-40B4-BE49-F238E27FC236}">
                <a16:creationId xmlns:a16="http://schemas.microsoft.com/office/drawing/2014/main" id="{7F6B6199-B1F7-39D1-5C51-C2328C7812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1962" b="6269"/>
          <a:stretch>
            <a:fillRect/>
          </a:stretch>
        </p:blipFill>
        <p:spPr>
          <a:xfrm rot="5400000">
            <a:off x="1243177" y="1516939"/>
            <a:ext cx="2327325" cy="2818988"/>
          </a:xfrm>
          <a:prstGeom prst="rect">
            <a:avLst/>
          </a:prstGeom>
        </p:spPr>
      </p:pic>
      <p:pic>
        <p:nvPicPr>
          <p:cNvPr id="15" name="Grafik 14" descr="Ein Bild, das Maschine, Autoteile, Bautechnik, Im Haus enthält.&#10;&#10;KI-generierte Inhalte können fehlerhaft sein.">
            <a:extLst>
              <a:ext uri="{FF2B5EF4-FFF2-40B4-BE49-F238E27FC236}">
                <a16:creationId xmlns:a16="http://schemas.microsoft.com/office/drawing/2014/main" id="{957EFB8A-FC68-DAA8-6AD6-D7EBD5D2FA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4581"/>
          <a:stretch>
            <a:fillRect/>
          </a:stretch>
        </p:blipFill>
        <p:spPr>
          <a:xfrm rot="5400000">
            <a:off x="5348672" y="1592355"/>
            <a:ext cx="2327324" cy="26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77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BC20F-7916-FCF7-1614-4509DF394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BD3ABBF-1A19-7466-E313-D561B33A1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24E9884-FD28-0D73-9699-A2140337F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8D08C29-309C-B8D6-1A7A-18071E6DD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A0E245D-9E48-8A89-59AA-A4AF5A6E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5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D63C157-F195-6A71-BA9F-96E397160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15" y="1095935"/>
            <a:ext cx="3983351" cy="3365893"/>
          </a:xfrm>
          <a:prstGeom prst="rect">
            <a:avLst/>
          </a:prstGeom>
        </p:spPr>
      </p:pic>
      <p:pic>
        <p:nvPicPr>
          <p:cNvPr id="2050" name="Picture 2" descr="Arduino Nano RP2040 Connect">
            <a:extLst>
              <a:ext uri="{FF2B5EF4-FFF2-40B4-BE49-F238E27FC236}">
                <a16:creationId xmlns:a16="http://schemas.microsoft.com/office/drawing/2014/main" id="{BBD15246-0B47-BB2D-8E62-2C8F6B7E3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317" y="1349337"/>
            <a:ext cx="3403382" cy="285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620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7AC5C-FBD6-CD15-5959-13AE276DB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3601E8B-0623-129A-F1A6-F34CDCEC6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AEEE11D-48BF-C14D-72DF-DFAD70679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- Outlook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2895A4C-66DE-88FA-D59B-6103D6636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6</a:t>
            </a:fld>
            <a:endParaRPr lang="de-DE"/>
          </a:p>
        </p:txBody>
      </p:sp>
      <p:pic>
        <p:nvPicPr>
          <p:cNvPr id="3074" name="Picture 2" descr="Generiertes Bild">
            <a:extLst>
              <a:ext uri="{FF2B5EF4-FFF2-40B4-BE49-F238E27FC236}">
                <a16:creationId xmlns:a16="http://schemas.microsoft.com/office/drawing/2014/main" id="{5B403684-6C89-033F-4224-7AB196E6E27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563" y="1324407"/>
            <a:ext cx="4196545" cy="2797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Freihand 9">
                <a:extLst>
                  <a:ext uri="{FF2B5EF4-FFF2-40B4-BE49-F238E27FC236}">
                    <a16:creationId xmlns:a16="http://schemas.microsoft.com/office/drawing/2014/main" id="{F9C12524-3FDB-D9F8-5B86-8C1F26D07921}"/>
                  </a:ext>
                </a:extLst>
              </p14:cNvPr>
              <p14:cNvContentPartPr/>
              <p14:nvPr/>
            </p14:nvContentPartPr>
            <p14:xfrm>
              <a:off x="1370985" y="2691290"/>
              <a:ext cx="1253880" cy="1507680"/>
            </p14:xfrm>
          </p:contentPart>
        </mc:Choice>
        <mc:Fallback>
          <p:pic>
            <p:nvPicPr>
              <p:cNvPr id="10" name="Freihand 9">
                <a:extLst>
                  <a:ext uri="{FF2B5EF4-FFF2-40B4-BE49-F238E27FC236}">
                    <a16:creationId xmlns:a16="http://schemas.microsoft.com/office/drawing/2014/main" id="{F9C12524-3FDB-D9F8-5B86-8C1F26D0792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64865" y="2685170"/>
                <a:ext cx="1266120" cy="151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Freihand 12">
                <a:extLst>
                  <a:ext uri="{FF2B5EF4-FFF2-40B4-BE49-F238E27FC236}">
                    <a16:creationId xmlns:a16="http://schemas.microsoft.com/office/drawing/2014/main" id="{F8B74B86-480D-C32C-0603-79E4BC16F6DA}"/>
                  </a:ext>
                </a:extLst>
              </p14:cNvPr>
              <p14:cNvContentPartPr/>
              <p14:nvPr/>
            </p14:nvContentPartPr>
            <p14:xfrm>
              <a:off x="1908105" y="3056330"/>
              <a:ext cx="774360" cy="1033200"/>
            </p14:xfrm>
          </p:contentPart>
        </mc:Choice>
        <mc:Fallback>
          <p:pic>
            <p:nvPicPr>
              <p:cNvPr id="13" name="Freihand 12">
                <a:extLst>
                  <a:ext uri="{FF2B5EF4-FFF2-40B4-BE49-F238E27FC236}">
                    <a16:creationId xmlns:a16="http://schemas.microsoft.com/office/drawing/2014/main" id="{F8B74B86-480D-C32C-0603-79E4BC16F6D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01985" y="3050210"/>
                <a:ext cx="786600" cy="10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8" name="Freihand 27">
                <a:extLst>
                  <a:ext uri="{FF2B5EF4-FFF2-40B4-BE49-F238E27FC236}">
                    <a16:creationId xmlns:a16="http://schemas.microsoft.com/office/drawing/2014/main" id="{2E4F323C-A6D0-FEB3-0D48-BAF1A6F74225}"/>
                  </a:ext>
                </a:extLst>
              </p14:cNvPr>
              <p14:cNvContentPartPr/>
              <p14:nvPr/>
            </p14:nvContentPartPr>
            <p14:xfrm>
              <a:off x="3016138" y="3207538"/>
              <a:ext cx="1800" cy="1800"/>
            </p14:xfrm>
          </p:contentPart>
        </mc:Choice>
        <mc:Fallback>
          <p:pic>
            <p:nvPicPr>
              <p:cNvPr id="28" name="Freihand 27">
                <a:extLst>
                  <a:ext uri="{FF2B5EF4-FFF2-40B4-BE49-F238E27FC236}">
                    <a16:creationId xmlns:a16="http://schemas.microsoft.com/office/drawing/2014/main" id="{2E4F323C-A6D0-FEB3-0D48-BAF1A6F7422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10018" y="3201418"/>
                <a:ext cx="1404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9" name="Freihand 28">
                <a:extLst>
                  <a:ext uri="{FF2B5EF4-FFF2-40B4-BE49-F238E27FC236}">
                    <a16:creationId xmlns:a16="http://schemas.microsoft.com/office/drawing/2014/main" id="{C8138082-5005-985F-20FA-8B5EC5A71FA0}"/>
                  </a:ext>
                </a:extLst>
              </p14:cNvPr>
              <p14:cNvContentPartPr/>
              <p14:nvPr/>
            </p14:nvContentPartPr>
            <p14:xfrm>
              <a:off x="3332218" y="2427778"/>
              <a:ext cx="1800" cy="360"/>
            </p14:xfrm>
          </p:contentPart>
        </mc:Choice>
        <mc:Fallback>
          <p:pic>
            <p:nvPicPr>
              <p:cNvPr id="29" name="Freihand 28">
                <a:extLst>
                  <a:ext uri="{FF2B5EF4-FFF2-40B4-BE49-F238E27FC236}">
                    <a16:creationId xmlns:a16="http://schemas.microsoft.com/office/drawing/2014/main" id="{C8138082-5005-985F-20FA-8B5EC5A71FA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6098" y="2421658"/>
                <a:ext cx="1404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DDEF1759-6156-36F0-0D79-6FF8CB41D813}"/>
              </a:ext>
            </a:extLst>
          </p:cNvPr>
          <p:cNvGrpSpPr/>
          <p:nvPr/>
        </p:nvGrpSpPr>
        <p:grpSpPr>
          <a:xfrm>
            <a:off x="733738" y="1720018"/>
            <a:ext cx="2030040" cy="613080"/>
            <a:chOff x="733738" y="1720018"/>
            <a:chExt cx="2030040" cy="613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30" name="Freihand 29">
                  <a:extLst>
                    <a:ext uri="{FF2B5EF4-FFF2-40B4-BE49-F238E27FC236}">
                      <a16:creationId xmlns:a16="http://schemas.microsoft.com/office/drawing/2014/main" id="{7473F47B-9B2F-3031-FA0F-72866EA620FB}"/>
                    </a:ext>
                  </a:extLst>
                </p14:cNvPr>
                <p14:cNvContentPartPr/>
                <p14:nvPr/>
              </p14:nvContentPartPr>
              <p14:xfrm>
                <a:off x="1471018" y="1749178"/>
                <a:ext cx="8280" cy="10080"/>
              </p14:xfrm>
            </p:contentPart>
          </mc:Choice>
          <mc:Fallback>
            <p:pic>
              <p:nvPicPr>
                <p:cNvPr id="30" name="Freihand 29">
                  <a:extLst>
                    <a:ext uri="{FF2B5EF4-FFF2-40B4-BE49-F238E27FC236}">
                      <a16:creationId xmlns:a16="http://schemas.microsoft.com/office/drawing/2014/main" id="{7473F47B-9B2F-3031-FA0F-72866EA620FB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464898" y="1743058"/>
                  <a:ext cx="2052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31" name="Freihand 30">
                  <a:extLst>
                    <a:ext uri="{FF2B5EF4-FFF2-40B4-BE49-F238E27FC236}">
                      <a16:creationId xmlns:a16="http://schemas.microsoft.com/office/drawing/2014/main" id="{F78A58F9-5A83-2719-078E-0B33EFC6DA23}"/>
                    </a:ext>
                  </a:extLst>
                </p14:cNvPr>
                <p14:cNvContentPartPr/>
                <p14:nvPr/>
              </p14:nvContentPartPr>
              <p14:xfrm>
                <a:off x="733738" y="1720018"/>
                <a:ext cx="2030040" cy="613080"/>
              </p14:xfrm>
            </p:contentPart>
          </mc:Choice>
          <mc:Fallback>
            <p:pic>
              <p:nvPicPr>
                <p:cNvPr id="31" name="Freihand 30">
                  <a:extLst>
                    <a:ext uri="{FF2B5EF4-FFF2-40B4-BE49-F238E27FC236}">
                      <a16:creationId xmlns:a16="http://schemas.microsoft.com/office/drawing/2014/main" id="{F78A58F9-5A83-2719-078E-0B33EFC6DA23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727618" y="1713898"/>
                  <a:ext cx="2042280" cy="62532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3078" name="Picture 6">
            <a:extLst>
              <a:ext uri="{FF2B5EF4-FFF2-40B4-BE49-F238E27FC236}">
                <a16:creationId xmlns:a16="http://schemas.microsoft.com/office/drawing/2014/main" id="{FD19A534-B400-DD0B-745E-53331D0DB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995" y="1324406"/>
            <a:ext cx="4148111" cy="2765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458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B17E8EC-5C1C-82F5-5595-D31F6B0F8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Video von Yaw</a:t>
            </a:r>
          </a:p>
          <a:p>
            <a:r>
              <a:rPr lang="de-DE"/>
              <a:t>Reglerstrukur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C6EDACD-7EB9-AEBF-E29D-8FC28902A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DEA6C22-5D6A-03A0-B91B-B380CFC06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Simulation </a:t>
            </a:r>
            <a:r>
              <a:rPr lang="de-DE" dirty="0" err="1"/>
              <a:t>demo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90EF068-6737-A984-6CA1-917562F6B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9484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AFB8F-A338-4CBC-F49C-15639DC01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04FD2B3-19CC-FFE4-87BB-C75C3D803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0D12D1-42D5-BBD8-3EF3-41D437816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225E53A-86D0-C1AD-F448-BD9952257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Simulation Outlook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E820669-E59F-A814-1E28-004DEE61C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8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69C0552-B69D-BF43-A247-BCC3DCA9B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315" y="1067163"/>
            <a:ext cx="3735485" cy="3566203"/>
          </a:xfrm>
          <a:prstGeom prst="rect">
            <a:avLst/>
          </a:prstGeom>
        </p:spPr>
      </p:pic>
      <p:pic>
        <p:nvPicPr>
          <p:cNvPr id="1026" name="Picture 2" descr="Path Following with Obstacle Avoidance in Simulink - MATLAB &amp; Simulink">
            <a:extLst>
              <a:ext uri="{FF2B5EF4-FFF2-40B4-BE49-F238E27FC236}">
                <a16:creationId xmlns:a16="http://schemas.microsoft.com/office/drawing/2014/main" id="{428C9A41-6DCD-F9FA-5AF0-977379ADB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611" y="1067163"/>
            <a:ext cx="4632186" cy="3474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286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2A9881E-934B-3FB0-F2ED-CF416C7EC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1DFFADB-2ED8-71CF-9058-293252E1E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17.12.25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2A07890-F0C1-2E15-80B4-B3DF0A637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1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BFD316A-6761-89FA-1237-B705C0D71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9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B657149-356F-91EB-43BB-DEA318376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954" y="872234"/>
            <a:ext cx="3508852" cy="367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41664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1">
  <a:themeElements>
    <a:clrScheme name="KIT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009682"/>
      </a:accent1>
      <a:accent2>
        <a:srgbClr val="4664AA"/>
      </a:accent2>
      <a:accent3>
        <a:srgbClr val="D9D9D9"/>
      </a:accent3>
      <a:accent4>
        <a:srgbClr val="4CB5A7"/>
      </a:accent4>
      <a:accent5>
        <a:srgbClr val="7D92C3"/>
      </a:accent5>
      <a:accent6>
        <a:srgbClr val="7FCAC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2_PPT-Vorlage_Mobima_Hybridtagung_DE_16x9.pptx" id="{A8A77043-C27D-408F-9429-1C4DED752C30}" vid="{451AE397-817F-4613-8E92-4BA33081EBD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2022_PPT-Vorlage_HYBRIDTAGUNG_Mobima_DE_16x9</Template>
  <TotalTime>0</TotalTime>
  <Words>532</Words>
  <Application>Microsoft Macintosh PowerPoint</Application>
  <PresentationFormat>Benutzerdefiniert</PresentationFormat>
  <Paragraphs>106</Paragraphs>
  <Slides>12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5" baseType="lpstr">
      <vt:lpstr>Arial</vt:lpstr>
      <vt:lpstr>Calibri</vt:lpstr>
      <vt:lpstr>Design1</vt:lpstr>
      <vt:lpstr>PowerPoint-Präsentation</vt:lpstr>
      <vt:lpstr>Why Self-Balancing Robots are a Control Benchmark</vt:lpstr>
      <vt:lpstr>Hardware – Sensor tests</vt:lpstr>
      <vt:lpstr>Hardware</vt:lpstr>
      <vt:lpstr>Hardware</vt:lpstr>
      <vt:lpstr>Hardware - Outlook</vt:lpstr>
      <vt:lpstr>Simulation demo</vt:lpstr>
      <vt:lpstr>Simulation Outlook</vt:lpstr>
      <vt:lpstr>Task 1</vt:lpstr>
      <vt:lpstr>Task 2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Graf, Marina</dc:creator>
  <cp:lastModifiedBy>Janocha, Magdalena  (743459)</cp:lastModifiedBy>
  <cp:revision>48</cp:revision>
  <cp:lastPrinted>2020-11-02T10:44:18Z</cp:lastPrinted>
  <dcterms:created xsi:type="dcterms:W3CDTF">2022-08-19T11:38:28Z</dcterms:created>
  <dcterms:modified xsi:type="dcterms:W3CDTF">2025-12-17T16:50:24Z</dcterms:modified>
</cp:coreProperties>
</file>

<file path=docProps/thumbnail.jpeg>
</file>